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7"/>
  </p:notesMasterIdLst>
  <p:sldIdLst>
    <p:sldId id="256" r:id="rId2"/>
    <p:sldId id="258" r:id="rId3"/>
    <p:sldId id="265" r:id="rId4"/>
    <p:sldId id="262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99FFCC"/>
    <a:srgbClr val="FFCCCC"/>
    <a:srgbClr val="DAF8FE"/>
    <a:srgbClr val="000D42"/>
    <a:srgbClr val="CEFED3"/>
    <a:srgbClr val="FEF5F0"/>
    <a:srgbClr val="7A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21C1-1491-45C0-B4D8-CFE3D79695C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0B1A-8325-4BBA-A8F7-17E64DFC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0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1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0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6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9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4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6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1F58-658E-49A0-AC90-A64846CB2D5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2F8B-8D8A-406F-9D11-296CA6F0C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EF5F0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0" y="939800"/>
            <a:ext cx="2524125" cy="35560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ребята!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9376" y="152399"/>
            <a:ext cx="11304024" cy="710375"/>
          </a:xfrm>
          <a:effectLst>
            <a:outerShdw blurRad="50800" dist="38100" dir="18900000" algn="bl" rotWithShape="0">
              <a:prstClr val="black">
                <a:alpha val="22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Правила </a:t>
            </a:r>
            <a:r>
              <a:rPr lang="ru-RU" sz="2400" b="1" dirty="0" smtClean="0">
                <a:solidFill>
                  <a:srgbClr val="0070C0"/>
                </a:solidFill>
              </a:rPr>
              <a:t>законопослушного </a:t>
            </a:r>
            <a:r>
              <a:rPr lang="ru-RU" sz="2400" b="1" dirty="0">
                <a:solidFill>
                  <a:srgbClr val="0070C0"/>
                </a:solidFill>
              </a:rPr>
              <a:t>поведения </a:t>
            </a:r>
            <a:r>
              <a:rPr lang="ru-RU" sz="2400" b="1" dirty="0" smtClean="0">
                <a:solidFill>
                  <a:srgbClr val="0070C0"/>
                </a:solidFill>
              </a:rPr>
              <a:t>на </a:t>
            </a:r>
            <a:r>
              <a:rPr lang="ru-RU" sz="2400" b="1" dirty="0">
                <a:solidFill>
                  <a:srgbClr val="0070C0"/>
                </a:solidFill>
              </a:rPr>
              <a:t>объектах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железнодорожного транспорта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82" y="2682246"/>
            <a:ext cx="3769918" cy="241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28301" y="1892707"/>
            <a:ext cx="6352381" cy="1197626"/>
          </a:xfrm>
          <a:prstGeom prst="rect">
            <a:avLst/>
          </a:prstGeom>
          <a:gradFill flip="none" rotWithShape="1">
            <a:gsLst>
              <a:gs pos="0">
                <a:srgbClr val="FEF5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6350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62050" lvl="0" indent="-1162050" algn="just">
              <a:spcBef>
                <a:spcPts val="500"/>
              </a:spcBef>
            </a:pPr>
            <a:r>
              <a:rPr lang="ru-RU" sz="1400" b="1" dirty="0" smtClean="0"/>
              <a:t>	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 данным Томской области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Bef>
                <a:spcPts val="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2019 – сентябрь 2021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на объектах железнодорожного транспорта, вследствие несоблюдения правил нахождения на объектах железнодорожного транспорта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4375" lvl="0" indent="-26670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400" b="1" i="1" dirty="0"/>
              <a:t>травмировано </a:t>
            </a:r>
            <a:r>
              <a:rPr lang="ru-RU" sz="1400" b="1" i="1" dirty="0" smtClean="0"/>
              <a:t>31 </a:t>
            </a:r>
            <a:r>
              <a:rPr lang="ru-RU" sz="1400" b="1" i="1" dirty="0"/>
              <a:t>человек, из них </a:t>
            </a:r>
            <a:r>
              <a:rPr lang="ru-RU" sz="1400" b="1" i="1" dirty="0" smtClean="0"/>
              <a:t>3 </a:t>
            </a:r>
            <a:r>
              <a:rPr lang="ru-RU" sz="1400" b="1" i="1" dirty="0"/>
              <a:t>погибли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500"/>
              </a:spcBef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8303" y="1219200"/>
            <a:ext cx="101222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транспортной полиции настоятельно рекомендуют соблюдать правила безопасного поведения на объектах железнодорожного транспорта!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8301" y="5501708"/>
            <a:ext cx="10122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1950" algn="just"/>
            <a:r>
              <a:rPr lang="ru-RU" sz="1600" i="1" dirty="0" smtClean="0">
                <a:solidFill>
                  <a:srgbClr val="FF0000"/>
                </a:solidFill>
              </a:rPr>
              <a:t>Основными причинами </a:t>
            </a:r>
            <a:r>
              <a:rPr lang="ru-RU" sz="1600" dirty="0" smtClean="0"/>
              <a:t>травмирования </a:t>
            </a:r>
            <a:r>
              <a:rPr lang="ru-RU" sz="1600" dirty="0"/>
              <a:t>несовершеннолетних граждан железнодорожным подвижным составом и поражения электротоком контактной сети являются незнание и нарушение правил безопасности, установленных на железнодорожном транспорте, отсутствие контроля родителей за местонахождением своих детей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7841" y="3075030"/>
            <a:ext cx="456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Железная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дорога - не место для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прогулок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3498998"/>
            <a:ext cx="3519948" cy="19480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80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AF8FE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3" y="128986"/>
            <a:ext cx="10117667" cy="83079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	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	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93192" y="1167967"/>
            <a:ext cx="2747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Gabriola" panose="04040605051002020D02" pitchFamily="82" charset="0"/>
              </a:rPr>
              <a:t>Переходите </a:t>
            </a:r>
            <a:r>
              <a:rPr lang="ru-RU" sz="2000" b="1" dirty="0">
                <a:latin typeface="Gabriola" panose="04040605051002020D02" pitchFamily="82" charset="0"/>
              </a:rPr>
              <a:t>через пути нужно только по мосту или специальным </a:t>
            </a:r>
            <a:r>
              <a:rPr lang="ru-RU" sz="2000" b="1" dirty="0" smtClean="0">
                <a:latin typeface="Gabriola" panose="04040605051002020D02" pitchFamily="82" charset="0"/>
              </a:rPr>
              <a:t>настилам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73" y="2065866"/>
            <a:ext cx="2547738" cy="15444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25200" y="1983575"/>
            <a:ext cx="2835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 </a:t>
            </a:r>
            <a:r>
              <a:rPr lang="ru-RU" sz="2000" b="1" dirty="0" smtClean="0">
                <a:latin typeface="Gabriola" panose="04040605051002020D02" pitchFamily="82" charset="0"/>
              </a:rPr>
              <a:t>Не подлезайте под вагоны! </a:t>
            </a:r>
          </a:p>
          <a:p>
            <a:pPr algn="ctr"/>
            <a:r>
              <a:rPr lang="ru-RU" sz="2000" b="1" dirty="0" smtClean="0">
                <a:latin typeface="Gabriola" panose="04040605051002020D02" pitchFamily="82" charset="0"/>
              </a:rPr>
              <a:t>Не перелазайте через автосцепки!</a:t>
            </a:r>
            <a:endParaRPr lang="ru-RU" sz="2000" b="1" dirty="0">
              <a:latin typeface="Gabriola" panose="04040605051002020D02" pitchFamily="8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54" y="3165397"/>
            <a:ext cx="2499360" cy="1778227"/>
          </a:xfrm>
          <a:prstGeom prst="rect">
            <a:avLst/>
          </a:prstGeom>
          <a:effectLst>
            <a:reflection stA="0" endPos="65000" dist="50800" dir="5400000" sy="-100000" algn="bl" rotWithShape="0"/>
            <a:softEdge rad="254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107382" y="1964564"/>
            <a:ext cx="2471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</a:rPr>
              <a:t>Не играйте на платформах и путях!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8" y="2961127"/>
            <a:ext cx="2463479" cy="189387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185964" y="3761284"/>
            <a:ext cx="2048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Gabriola" panose="04040605051002020D02" pitchFamily="82" charset="0"/>
              </a:rPr>
              <a:t>Не </a:t>
            </a:r>
            <a:r>
              <a:rPr lang="ru-RU" sz="2000" b="1" dirty="0">
                <a:latin typeface="Gabriola" panose="04040605051002020D02" pitchFamily="82" charset="0"/>
              </a:rPr>
              <a:t>заскакивайте</a:t>
            </a:r>
            <a:r>
              <a:rPr lang="ru-RU" b="1" dirty="0">
                <a:latin typeface="Gabriola" panose="04040605051002020D02" pitchFamily="82" charset="0"/>
              </a:rPr>
              <a:t> в вагон отходящего поезда</a:t>
            </a:r>
            <a:br>
              <a:rPr lang="ru-RU" b="1" dirty="0">
                <a:latin typeface="Gabriola" panose="04040605051002020D02" pitchFamily="82" charset="0"/>
              </a:rPr>
            </a:b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8690" y="1113069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Gabriola" panose="04040605051002020D02" pitchFamily="82" charset="0"/>
              </a:rPr>
              <a:t>Не ходите </a:t>
            </a:r>
            <a:r>
              <a:rPr lang="ru-RU" sz="2400" b="1" dirty="0">
                <a:latin typeface="Gabriola" panose="04040605051002020D02" pitchFamily="82" charset="0"/>
              </a:rPr>
              <a:t>на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smtClean="0">
                <a:latin typeface="Gabriola" panose="04040605051002020D02" pitchFamily="82" charset="0"/>
              </a:rPr>
              <a:t>путях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865" y="1751758"/>
            <a:ext cx="2447530" cy="189387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930016" y="5190968"/>
            <a:ext cx="2178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</a:rPr>
              <a:t>Не </a:t>
            </a:r>
            <a:r>
              <a:rPr lang="ru-RU" sz="2000" b="1" dirty="0" smtClean="0">
                <a:latin typeface="Gabriola" panose="04040605051002020D02" pitchFamily="82" charset="0"/>
              </a:rPr>
              <a:t>пытайтесь </a:t>
            </a:r>
            <a:r>
              <a:rPr lang="ru-RU" sz="2000" b="1" dirty="0">
                <a:latin typeface="Gabriola" panose="04040605051002020D02" pitchFamily="82" charset="0"/>
              </a:rPr>
              <a:t>попасть в вагон или выйти из вагона во время движения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11475" y="5052468"/>
            <a:ext cx="2498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</a:rPr>
              <a:t>Не переходите пути перед близко идущим поездом, если расстояние до него менее 400 метров.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1" y="4684614"/>
            <a:ext cx="2530777" cy="189808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0" y="4855003"/>
            <a:ext cx="2465823" cy="172769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6477590" y="3516712"/>
            <a:ext cx="252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Gabriola" panose="04040605051002020D02" pitchFamily="82" charset="0"/>
              </a:rPr>
              <a:t>Снимите </a:t>
            </a:r>
            <a:r>
              <a:rPr lang="ru-RU" sz="2000" b="1" dirty="0">
                <a:latin typeface="Gabriola" panose="04040605051002020D02" pitchFamily="82" charset="0"/>
              </a:rPr>
              <a:t>наушники при приближении к железнодорожным путям и при его переходе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76214"/>
              </p:ext>
            </p:extLst>
          </p:nvPr>
        </p:nvGraphicFramePr>
        <p:xfrm>
          <a:off x="2044699" y="396874"/>
          <a:ext cx="8269340" cy="640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69340"/>
              </a:tblGrid>
              <a:tr h="5629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solidFill>
                            <a:srgbClr val="000D42"/>
                          </a:solidFill>
                          <a:latin typeface="Sitka Text" panose="02000505000000020004" pitchFamily="2" charset="0"/>
                          <a:cs typeface="Shonar Bangla" panose="020B0502040204020203" pitchFamily="34" charset="0"/>
                        </a:rPr>
                        <a:t>В целях сохранения своей жизни, никогда и ни при каких обстоятельствах: </a:t>
                      </a:r>
                      <a:endParaRPr lang="ru-RU" sz="1200" dirty="0">
                        <a:solidFill>
                          <a:srgbClr val="000D42"/>
                        </a:solidFill>
                        <a:latin typeface="Trebuchet MS" panose="020B0603020202020204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2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A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33188" y="334162"/>
            <a:ext cx="3746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</a:rPr>
              <a:t>Н</a:t>
            </a:r>
            <a:r>
              <a:rPr lang="ru-RU" sz="2000" b="1" dirty="0" smtClean="0">
                <a:latin typeface="Gabriola" panose="04040605051002020D02" pitchFamily="82" charset="0"/>
              </a:rPr>
              <a:t>е </a:t>
            </a:r>
            <a:r>
              <a:rPr lang="ru-RU" sz="2000" b="1" dirty="0">
                <a:latin typeface="Gabriola" panose="04040605051002020D02" pitchFamily="82" charset="0"/>
              </a:rPr>
              <a:t>цепляйтесь за движущийся железнодорожный состав, маневренные тепловозы и другие подвижные составы.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283" y="923834"/>
            <a:ext cx="2734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Gabriola" panose="04040605051002020D02" pitchFamily="82" charset="0"/>
              </a:rPr>
              <a:t>Не </a:t>
            </a:r>
            <a:r>
              <a:rPr lang="ru-RU" sz="2000" b="1" dirty="0">
                <a:latin typeface="Gabriola" panose="04040605051002020D02" pitchFamily="82" charset="0"/>
              </a:rPr>
              <a:t>поднимайтесь на электрические опоры, не прикасайтесь к лежащим на земле электропроводам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5136" y="208613"/>
            <a:ext cx="2774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Gabriola" panose="04040605051002020D02" pitchFamily="82" charset="0"/>
              </a:rPr>
              <a:t>Не </a:t>
            </a:r>
            <a:r>
              <a:rPr lang="ru-RU" sz="2000" b="1" dirty="0">
                <a:latin typeface="Gabriola" panose="04040605051002020D02" pitchFamily="82" charset="0"/>
              </a:rPr>
              <a:t>влезайте на вагоны, цистерны и другие железнодорожные объекты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51" y="1631792"/>
            <a:ext cx="2744837" cy="176488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11" y="2806270"/>
            <a:ext cx="2129298" cy="325099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05" y="1433894"/>
            <a:ext cx="2892015" cy="162675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47506" y="3057985"/>
            <a:ext cx="2842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  <a:ea typeface="Times New Roman" panose="02020603050405020304" pitchFamily="18" charset="0"/>
              </a:rPr>
              <a:t>Не </a:t>
            </a:r>
            <a:r>
              <a:rPr lang="ru-RU" sz="2000" b="1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оставляйте </a:t>
            </a:r>
            <a:r>
              <a:rPr lang="ru-RU" sz="2000" b="1" dirty="0">
                <a:latin typeface="Gabriola" panose="04040605051002020D02" pitchFamily="82" charset="0"/>
                <a:ea typeface="Times New Roman" panose="02020603050405020304" pitchFamily="18" charset="0"/>
              </a:rPr>
              <a:t>на железнодорожных путях посторонние предметы</a:t>
            </a:r>
            <a:endParaRPr lang="ru-RU" sz="2000" b="1" dirty="0">
              <a:latin typeface="Gabriola" panose="04040605051002020D02" pitchFamily="8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36" y="4181370"/>
            <a:ext cx="2824384" cy="187589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84276" y="3396681"/>
            <a:ext cx="2900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Находясь рядом с железнодорожными путями, при приближении поезда </a:t>
            </a:r>
            <a:r>
              <a:rPr lang="ru-RU" sz="2000" b="1" dirty="0" smtClean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отойдите </a:t>
            </a:r>
            <a:r>
              <a:rPr lang="ru-RU" sz="2000" b="1" dirty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безопасное расстояние!</a:t>
            </a:r>
            <a:endParaRPr lang="ru-RU" sz="2000" b="1" dirty="0"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7" y="4694311"/>
            <a:ext cx="2408903" cy="182447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14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74" y="95437"/>
            <a:ext cx="10205884" cy="1570823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правил поведения на железнодорожном транспорте, а также за совершение действий, угрожающих безопасности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 Федерации об административных правонарушениях и Уголовным Кодексом Российской Федерации предусмотрена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и административная ответственность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4319"/>
              </p:ext>
            </p:extLst>
          </p:nvPr>
        </p:nvGraphicFramePr>
        <p:xfrm>
          <a:off x="1504335" y="1573161"/>
          <a:ext cx="9478297" cy="408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091"/>
                <a:gridCol w="5152103"/>
                <a:gridCol w="2104103"/>
              </a:tblGrid>
              <a:tr h="342862">
                <a:tc gridSpan="2">
                  <a:txBody>
                    <a:bodyPr/>
                    <a:lstStyle/>
                    <a:p>
                      <a:pPr marR="721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                       Статья КоАП РФ и УК 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11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7788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Ответственность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 статьи 11.1. КоАП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 железнодорожного пути, сооружений и устройств сигнализации или связи либо другого транспортного оборудования, сбрасывание на железнодорожные пути или оставление на них предметов, которые могут вызвать нарушение движения поездов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Административная ответственность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наступает с 14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 5 статьи 11.1. КоАП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 по железнодорожным путям в неустановленных местах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 статьи 11.17. КоАП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или высадка граждан на ходу поезда либо проезд на подножках, крышах вагонов или в других не приспособленных для проезда пассажиров местах, а равно самовольная без надобности остановка поезда либо самовольный проезд в грузовом поезде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 статьи 11.17. КоАП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Выбрасывание мусора или иных предметов на железнодорожные пути и платформы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267 УК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в негодность транспортных средств или путей сообщения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Уголовная ответственность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наступает с 14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268 УК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правил, обеспечивающих безопасную работу транспорта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71" marR="63871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Уголовная ответственность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наступает с 16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94503" y="5575962"/>
            <a:ext cx="9497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несовершеннолетним определённого возраста, уголовную и административную ответственность несут родители или иные законные представители несовершеннолетних!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EF5F0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37826" y="3973238"/>
            <a:ext cx="4139381" cy="1310273"/>
          </a:xfrm>
        </p:spPr>
        <p:txBody>
          <a:bodyPr anchor="t"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Правила запомнил –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                          в тайне не держи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Всем друзьям, знакомым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                      их ты – расскажи!</a:t>
            </a:r>
            <a:endParaRPr lang="ru-RU" sz="1600" b="1" i="1" dirty="0">
              <a:solidFill>
                <a:srgbClr val="7030A0"/>
              </a:solidFill>
              <a:latin typeface="Arial Black" panose="020B0A04020102020204" pitchFamily="34" charset="0"/>
              <a:ea typeface="SimSun-ExtB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type="body" idx="1"/>
          </p:nvPr>
        </p:nvSpPr>
        <p:spPr>
          <a:xfrm>
            <a:off x="1722368" y="5208815"/>
            <a:ext cx="9644731" cy="635581"/>
          </a:xfrm>
        </p:spPr>
        <p:txBody>
          <a:bodyPr anchor="t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посторонних и забытых предметах на объектах железнодорожного транспорта Томской области, обязательно сообщите об этом </a:t>
            </a:r>
            <a:r>
              <a:rPr lang="ru-RU" dirty="0" smtClean="0">
                <a:solidFill>
                  <a:srgbClr val="000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для </a:t>
            </a:r>
            <a:r>
              <a:rPr lang="ru-RU" smtClean="0">
                <a:solidFill>
                  <a:srgbClr val="000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сдачи </a:t>
            </a:r>
            <a:r>
              <a:rPr lang="ru-RU" dirty="0" smtClean="0">
                <a:solidFill>
                  <a:srgbClr val="000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1784" y="5858263"/>
            <a:ext cx="4673600" cy="46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близких!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293836"/>
            <a:ext cx="3919164" cy="34885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4" y="2475851"/>
            <a:ext cx="4562642" cy="25875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598781" y="689024"/>
            <a:ext cx="5927812" cy="1691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Правила эти железнодорожные – 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Строгие очень, но вовсе не сложные,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Ты их запомни, слушай внимательно,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  <a:t>В жизни помогут они обязательно!</a:t>
            </a:r>
            <a:br>
              <a:rPr lang="ru-RU" sz="1600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SimSun-ExtB" panose="02010609060101010101" pitchFamily="49" charset="-122"/>
                <a:cs typeface="Aharoni" panose="02010803020104030203" pitchFamily="2" charset="-79"/>
              </a:rPr>
            </a:br>
            <a:endParaRPr lang="ru-RU" sz="1600" b="1" i="1" dirty="0">
              <a:solidFill>
                <a:srgbClr val="7030A0"/>
              </a:solidFill>
              <a:latin typeface="Arial Black" panose="020B0A04020102020204" pitchFamily="34" charset="0"/>
              <a:ea typeface="SimSun-ExtB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25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405</Words>
  <Application>Microsoft Office PowerPoint</Application>
  <PresentationFormat>Произвольный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Уважаемые ребята!</vt:lpstr>
      <vt:lpstr>                               </vt:lpstr>
      <vt:lpstr>Презентация PowerPoint</vt:lpstr>
      <vt:lpstr>За нарушение правил поведения на железнодорожном транспорте, а также за совершение действий, угрожающих безопасности движения, Кодексом Российской Федерации об административных правонарушениях и Уголовным Кодексом Российской Федерации предусмотрена  уголовная и административная ответственность!</vt:lpstr>
      <vt:lpstr>Правила запомнил –                           в тайне не держи Всем друзьям, знакомым                       их ты – расскажи!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ГРАЖДАН О Правилах поведения и правонарушениях на объектах железнодорожного транспорта</dc:title>
  <dc:creator>Татьяна</dc:creator>
  <cp:lastModifiedBy>Администратор</cp:lastModifiedBy>
  <cp:revision>139</cp:revision>
  <dcterms:created xsi:type="dcterms:W3CDTF">2020-05-13T07:30:25Z</dcterms:created>
  <dcterms:modified xsi:type="dcterms:W3CDTF">2021-09-08T08:13:14Z</dcterms:modified>
</cp:coreProperties>
</file>